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5073"/>
  </p:normalViewPr>
  <p:slideViewPr>
    <p:cSldViewPr snapToGrid="0" snapToObjects="1">
      <p:cViewPr varScale="1">
        <p:scale>
          <a:sx n="94" d="100"/>
          <a:sy n="94" d="100"/>
        </p:scale>
        <p:origin x="7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0A304-FE33-DDA2-AB8A-A00273D9FDF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51AF849-A3BD-90B0-DA54-EA8C08DDF8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50DC2D6-0282-DA07-B6D6-2B49902E55BF}"/>
              </a:ext>
            </a:extLst>
          </p:cNvPr>
          <p:cNvSpPr>
            <a:spLocks noGrp="1"/>
          </p:cNvSpPr>
          <p:nvPr>
            <p:ph type="dt" sz="half" idx="10"/>
          </p:nvPr>
        </p:nvSpPr>
        <p:spPr/>
        <p:txBody>
          <a:bodyPr/>
          <a:lstStyle/>
          <a:p>
            <a:fld id="{6B063B79-8BF3-124C-A845-BF27255D2DD5}" type="datetimeFigureOut">
              <a:rPr lang="en-US" smtClean="0"/>
              <a:t>8/4/22</a:t>
            </a:fld>
            <a:endParaRPr lang="en-US"/>
          </a:p>
        </p:txBody>
      </p:sp>
      <p:sp>
        <p:nvSpPr>
          <p:cNvPr id="5" name="Footer Placeholder 4">
            <a:extLst>
              <a:ext uri="{FF2B5EF4-FFF2-40B4-BE49-F238E27FC236}">
                <a16:creationId xmlns:a16="http://schemas.microsoft.com/office/drawing/2014/main" id="{C66DAD1F-FD2F-448E-FB6F-8B8D7FF086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D3ADCD-2D22-58A3-66ED-CFF83A11E16F}"/>
              </a:ext>
            </a:extLst>
          </p:cNvPr>
          <p:cNvSpPr>
            <a:spLocks noGrp="1"/>
          </p:cNvSpPr>
          <p:nvPr>
            <p:ph type="sldNum" sz="quarter" idx="12"/>
          </p:nvPr>
        </p:nvSpPr>
        <p:spPr/>
        <p:txBody>
          <a:bodyPr/>
          <a:lstStyle/>
          <a:p>
            <a:fld id="{0984E666-A7CE-834D-8560-6AEC64DFA10D}" type="slidenum">
              <a:rPr lang="en-US" smtClean="0"/>
              <a:t>‹#›</a:t>
            </a:fld>
            <a:endParaRPr lang="en-US"/>
          </a:p>
        </p:txBody>
      </p:sp>
    </p:spTree>
    <p:extLst>
      <p:ext uri="{BB962C8B-B14F-4D97-AF65-F5344CB8AC3E}">
        <p14:creationId xmlns:p14="http://schemas.microsoft.com/office/powerpoint/2010/main" val="1670684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4E0EE-42A0-52CA-725A-354C08EC04E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5066DC2-4E34-3AB6-EB67-4D3FAD0CA16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33CA760-06B8-E542-D310-FBD933BE4903}"/>
              </a:ext>
            </a:extLst>
          </p:cNvPr>
          <p:cNvSpPr>
            <a:spLocks noGrp="1"/>
          </p:cNvSpPr>
          <p:nvPr>
            <p:ph type="dt" sz="half" idx="10"/>
          </p:nvPr>
        </p:nvSpPr>
        <p:spPr/>
        <p:txBody>
          <a:bodyPr/>
          <a:lstStyle/>
          <a:p>
            <a:fld id="{6B063B79-8BF3-124C-A845-BF27255D2DD5}" type="datetimeFigureOut">
              <a:rPr lang="en-US" smtClean="0"/>
              <a:t>8/4/22</a:t>
            </a:fld>
            <a:endParaRPr lang="en-US"/>
          </a:p>
        </p:txBody>
      </p:sp>
      <p:sp>
        <p:nvSpPr>
          <p:cNvPr id="5" name="Footer Placeholder 4">
            <a:extLst>
              <a:ext uri="{FF2B5EF4-FFF2-40B4-BE49-F238E27FC236}">
                <a16:creationId xmlns:a16="http://schemas.microsoft.com/office/drawing/2014/main" id="{C2329129-1EF8-EA5C-EE1C-C089F89CED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952AC4-1938-FEC3-F2D3-40AB3B3BC2A8}"/>
              </a:ext>
            </a:extLst>
          </p:cNvPr>
          <p:cNvSpPr>
            <a:spLocks noGrp="1"/>
          </p:cNvSpPr>
          <p:nvPr>
            <p:ph type="sldNum" sz="quarter" idx="12"/>
          </p:nvPr>
        </p:nvSpPr>
        <p:spPr/>
        <p:txBody>
          <a:bodyPr/>
          <a:lstStyle/>
          <a:p>
            <a:fld id="{0984E666-A7CE-834D-8560-6AEC64DFA10D}" type="slidenum">
              <a:rPr lang="en-US" smtClean="0"/>
              <a:t>‹#›</a:t>
            </a:fld>
            <a:endParaRPr lang="en-US"/>
          </a:p>
        </p:txBody>
      </p:sp>
    </p:spTree>
    <p:extLst>
      <p:ext uri="{BB962C8B-B14F-4D97-AF65-F5344CB8AC3E}">
        <p14:creationId xmlns:p14="http://schemas.microsoft.com/office/powerpoint/2010/main" val="2252296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01BE4B-EDB4-F8E5-20F3-5F64089F7FF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5D9C550-5DCF-8F5C-AB6E-22B11DFAD35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4001D50-CA80-2F37-9668-2B71A4A584CD}"/>
              </a:ext>
            </a:extLst>
          </p:cNvPr>
          <p:cNvSpPr>
            <a:spLocks noGrp="1"/>
          </p:cNvSpPr>
          <p:nvPr>
            <p:ph type="dt" sz="half" idx="10"/>
          </p:nvPr>
        </p:nvSpPr>
        <p:spPr/>
        <p:txBody>
          <a:bodyPr/>
          <a:lstStyle/>
          <a:p>
            <a:fld id="{6B063B79-8BF3-124C-A845-BF27255D2DD5}" type="datetimeFigureOut">
              <a:rPr lang="en-US" smtClean="0"/>
              <a:t>8/4/22</a:t>
            </a:fld>
            <a:endParaRPr lang="en-US"/>
          </a:p>
        </p:txBody>
      </p:sp>
      <p:sp>
        <p:nvSpPr>
          <p:cNvPr id="5" name="Footer Placeholder 4">
            <a:extLst>
              <a:ext uri="{FF2B5EF4-FFF2-40B4-BE49-F238E27FC236}">
                <a16:creationId xmlns:a16="http://schemas.microsoft.com/office/drawing/2014/main" id="{7E5071CE-715D-10AC-E31F-26510A54EB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259DFF-F5BD-F7F5-6DAE-7999B525674F}"/>
              </a:ext>
            </a:extLst>
          </p:cNvPr>
          <p:cNvSpPr>
            <a:spLocks noGrp="1"/>
          </p:cNvSpPr>
          <p:nvPr>
            <p:ph type="sldNum" sz="quarter" idx="12"/>
          </p:nvPr>
        </p:nvSpPr>
        <p:spPr/>
        <p:txBody>
          <a:bodyPr/>
          <a:lstStyle/>
          <a:p>
            <a:fld id="{0984E666-A7CE-834D-8560-6AEC64DFA10D}" type="slidenum">
              <a:rPr lang="en-US" smtClean="0"/>
              <a:t>‹#›</a:t>
            </a:fld>
            <a:endParaRPr lang="en-US"/>
          </a:p>
        </p:txBody>
      </p:sp>
    </p:spTree>
    <p:extLst>
      <p:ext uri="{BB962C8B-B14F-4D97-AF65-F5344CB8AC3E}">
        <p14:creationId xmlns:p14="http://schemas.microsoft.com/office/powerpoint/2010/main" val="1218894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87FA8-C7DE-39E4-731A-BC90646D703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6FDB5E7-6ED3-C04C-A4D9-4878E93230D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C825FD-8C74-98B1-1431-8445C7F0304B}"/>
              </a:ext>
            </a:extLst>
          </p:cNvPr>
          <p:cNvSpPr>
            <a:spLocks noGrp="1"/>
          </p:cNvSpPr>
          <p:nvPr>
            <p:ph type="dt" sz="half" idx="10"/>
          </p:nvPr>
        </p:nvSpPr>
        <p:spPr/>
        <p:txBody>
          <a:bodyPr/>
          <a:lstStyle/>
          <a:p>
            <a:fld id="{6B063B79-8BF3-124C-A845-BF27255D2DD5}" type="datetimeFigureOut">
              <a:rPr lang="en-US" smtClean="0"/>
              <a:t>8/4/22</a:t>
            </a:fld>
            <a:endParaRPr lang="en-US"/>
          </a:p>
        </p:txBody>
      </p:sp>
      <p:sp>
        <p:nvSpPr>
          <p:cNvPr id="5" name="Footer Placeholder 4">
            <a:extLst>
              <a:ext uri="{FF2B5EF4-FFF2-40B4-BE49-F238E27FC236}">
                <a16:creationId xmlns:a16="http://schemas.microsoft.com/office/drawing/2014/main" id="{9EECBE04-A9CE-7164-3E4A-34786401E3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DE7316-7EC8-502D-A0DB-5B4F8B02106A}"/>
              </a:ext>
            </a:extLst>
          </p:cNvPr>
          <p:cNvSpPr>
            <a:spLocks noGrp="1"/>
          </p:cNvSpPr>
          <p:nvPr>
            <p:ph type="sldNum" sz="quarter" idx="12"/>
          </p:nvPr>
        </p:nvSpPr>
        <p:spPr/>
        <p:txBody>
          <a:bodyPr/>
          <a:lstStyle/>
          <a:p>
            <a:fld id="{0984E666-A7CE-834D-8560-6AEC64DFA10D}" type="slidenum">
              <a:rPr lang="en-US" smtClean="0"/>
              <a:t>‹#›</a:t>
            </a:fld>
            <a:endParaRPr lang="en-US"/>
          </a:p>
        </p:txBody>
      </p:sp>
    </p:spTree>
    <p:extLst>
      <p:ext uri="{BB962C8B-B14F-4D97-AF65-F5344CB8AC3E}">
        <p14:creationId xmlns:p14="http://schemas.microsoft.com/office/powerpoint/2010/main" val="1181612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EFF8F-881C-98F1-3C58-1B0FFCE9DAB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D54FD8C-8009-A17C-32F4-12B8998A5D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A188C66-8CEC-FF26-40DD-F0B391E88AF0}"/>
              </a:ext>
            </a:extLst>
          </p:cNvPr>
          <p:cNvSpPr>
            <a:spLocks noGrp="1"/>
          </p:cNvSpPr>
          <p:nvPr>
            <p:ph type="dt" sz="half" idx="10"/>
          </p:nvPr>
        </p:nvSpPr>
        <p:spPr/>
        <p:txBody>
          <a:bodyPr/>
          <a:lstStyle/>
          <a:p>
            <a:fld id="{6B063B79-8BF3-124C-A845-BF27255D2DD5}" type="datetimeFigureOut">
              <a:rPr lang="en-US" smtClean="0"/>
              <a:t>8/4/22</a:t>
            </a:fld>
            <a:endParaRPr lang="en-US"/>
          </a:p>
        </p:txBody>
      </p:sp>
      <p:sp>
        <p:nvSpPr>
          <p:cNvPr id="5" name="Footer Placeholder 4">
            <a:extLst>
              <a:ext uri="{FF2B5EF4-FFF2-40B4-BE49-F238E27FC236}">
                <a16:creationId xmlns:a16="http://schemas.microsoft.com/office/drawing/2014/main" id="{4064D475-663F-B5A2-9835-FDC1780A96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02CE84-9A8C-64A9-3B1D-B6E14AD6A21A}"/>
              </a:ext>
            </a:extLst>
          </p:cNvPr>
          <p:cNvSpPr>
            <a:spLocks noGrp="1"/>
          </p:cNvSpPr>
          <p:nvPr>
            <p:ph type="sldNum" sz="quarter" idx="12"/>
          </p:nvPr>
        </p:nvSpPr>
        <p:spPr/>
        <p:txBody>
          <a:bodyPr/>
          <a:lstStyle/>
          <a:p>
            <a:fld id="{0984E666-A7CE-834D-8560-6AEC64DFA10D}" type="slidenum">
              <a:rPr lang="en-US" smtClean="0"/>
              <a:t>‹#›</a:t>
            </a:fld>
            <a:endParaRPr lang="en-US"/>
          </a:p>
        </p:txBody>
      </p:sp>
    </p:spTree>
    <p:extLst>
      <p:ext uri="{BB962C8B-B14F-4D97-AF65-F5344CB8AC3E}">
        <p14:creationId xmlns:p14="http://schemas.microsoft.com/office/powerpoint/2010/main" val="2775276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032F9-1FA7-18AB-5C19-3EF00477C88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6C6D862-CD04-964C-1797-F16B1F13BCE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CA51DC2-6488-83FB-E21B-2808F6B49FB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220D8B2-3521-1031-6B04-B185C3F25B66}"/>
              </a:ext>
            </a:extLst>
          </p:cNvPr>
          <p:cNvSpPr>
            <a:spLocks noGrp="1"/>
          </p:cNvSpPr>
          <p:nvPr>
            <p:ph type="dt" sz="half" idx="10"/>
          </p:nvPr>
        </p:nvSpPr>
        <p:spPr/>
        <p:txBody>
          <a:bodyPr/>
          <a:lstStyle/>
          <a:p>
            <a:fld id="{6B063B79-8BF3-124C-A845-BF27255D2DD5}" type="datetimeFigureOut">
              <a:rPr lang="en-US" smtClean="0"/>
              <a:t>8/4/22</a:t>
            </a:fld>
            <a:endParaRPr lang="en-US"/>
          </a:p>
        </p:txBody>
      </p:sp>
      <p:sp>
        <p:nvSpPr>
          <p:cNvPr id="6" name="Footer Placeholder 5">
            <a:extLst>
              <a:ext uri="{FF2B5EF4-FFF2-40B4-BE49-F238E27FC236}">
                <a16:creationId xmlns:a16="http://schemas.microsoft.com/office/drawing/2014/main" id="{BE6007AC-2DD0-5AB5-1CF9-9C4A82D2C8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B50B35-401D-EDF3-C607-F16774897A7B}"/>
              </a:ext>
            </a:extLst>
          </p:cNvPr>
          <p:cNvSpPr>
            <a:spLocks noGrp="1"/>
          </p:cNvSpPr>
          <p:nvPr>
            <p:ph type="sldNum" sz="quarter" idx="12"/>
          </p:nvPr>
        </p:nvSpPr>
        <p:spPr/>
        <p:txBody>
          <a:bodyPr/>
          <a:lstStyle/>
          <a:p>
            <a:fld id="{0984E666-A7CE-834D-8560-6AEC64DFA10D}" type="slidenum">
              <a:rPr lang="en-US" smtClean="0"/>
              <a:t>‹#›</a:t>
            </a:fld>
            <a:endParaRPr lang="en-US"/>
          </a:p>
        </p:txBody>
      </p:sp>
    </p:spTree>
    <p:extLst>
      <p:ext uri="{BB962C8B-B14F-4D97-AF65-F5344CB8AC3E}">
        <p14:creationId xmlns:p14="http://schemas.microsoft.com/office/powerpoint/2010/main" val="3062724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4E610-B46B-100A-DB97-2B2354C3B23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0C9C56B-2970-C8F1-BD7C-726414C5F3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E2D9DD9-1990-BC83-F017-4F96A5E9DCB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F7F3EC3-6574-99DF-E06D-36C3313F47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5DD0AEF-5DF3-D84A-3654-D4D363194F9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A647594-6FB5-C509-55D7-1AF55BFF18CB}"/>
              </a:ext>
            </a:extLst>
          </p:cNvPr>
          <p:cNvSpPr>
            <a:spLocks noGrp="1"/>
          </p:cNvSpPr>
          <p:nvPr>
            <p:ph type="dt" sz="half" idx="10"/>
          </p:nvPr>
        </p:nvSpPr>
        <p:spPr/>
        <p:txBody>
          <a:bodyPr/>
          <a:lstStyle/>
          <a:p>
            <a:fld id="{6B063B79-8BF3-124C-A845-BF27255D2DD5}" type="datetimeFigureOut">
              <a:rPr lang="en-US" smtClean="0"/>
              <a:t>8/4/22</a:t>
            </a:fld>
            <a:endParaRPr lang="en-US"/>
          </a:p>
        </p:txBody>
      </p:sp>
      <p:sp>
        <p:nvSpPr>
          <p:cNvPr id="8" name="Footer Placeholder 7">
            <a:extLst>
              <a:ext uri="{FF2B5EF4-FFF2-40B4-BE49-F238E27FC236}">
                <a16:creationId xmlns:a16="http://schemas.microsoft.com/office/drawing/2014/main" id="{6FE65E8E-1663-F1FB-0351-C5A0DF6F6DC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89BABF-D9D6-0699-1921-51BA5C598448}"/>
              </a:ext>
            </a:extLst>
          </p:cNvPr>
          <p:cNvSpPr>
            <a:spLocks noGrp="1"/>
          </p:cNvSpPr>
          <p:nvPr>
            <p:ph type="sldNum" sz="quarter" idx="12"/>
          </p:nvPr>
        </p:nvSpPr>
        <p:spPr/>
        <p:txBody>
          <a:bodyPr/>
          <a:lstStyle/>
          <a:p>
            <a:fld id="{0984E666-A7CE-834D-8560-6AEC64DFA10D}" type="slidenum">
              <a:rPr lang="en-US" smtClean="0"/>
              <a:t>‹#›</a:t>
            </a:fld>
            <a:endParaRPr lang="en-US"/>
          </a:p>
        </p:txBody>
      </p:sp>
    </p:spTree>
    <p:extLst>
      <p:ext uri="{BB962C8B-B14F-4D97-AF65-F5344CB8AC3E}">
        <p14:creationId xmlns:p14="http://schemas.microsoft.com/office/powerpoint/2010/main" val="1325863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E8031-3AEC-3F2F-EA91-05AAB84E34C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409A27A-FC0A-40B8-1B26-7B446BA221AA}"/>
              </a:ext>
            </a:extLst>
          </p:cNvPr>
          <p:cNvSpPr>
            <a:spLocks noGrp="1"/>
          </p:cNvSpPr>
          <p:nvPr>
            <p:ph type="dt" sz="half" idx="10"/>
          </p:nvPr>
        </p:nvSpPr>
        <p:spPr/>
        <p:txBody>
          <a:bodyPr/>
          <a:lstStyle/>
          <a:p>
            <a:fld id="{6B063B79-8BF3-124C-A845-BF27255D2DD5}" type="datetimeFigureOut">
              <a:rPr lang="en-US" smtClean="0"/>
              <a:t>8/4/22</a:t>
            </a:fld>
            <a:endParaRPr lang="en-US"/>
          </a:p>
        </p:txBody>
      </p:sp>
      <p:sp>
        <p:nvSpPr>
          <p:cNvPr id="4" name="Footer Placeholder 3">
            <a:extLst>
              <a:ext uri="{FF2B5EF4-FFF2-40B4-BE49-F238E27FC236}">
                <a16:creationId xmlns:a16="http://schemas.microsoft.com/office/drawing/2014/main" id="{1B6D34FC-8E47-4BA7-B3F0-452F24EB40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A25149-0E77-88D5-7360-18C4CF865EBB}"/>
              </a:ext>
            </a:extLst>
          </p:cNvPr>
          <p:cNvSpPr>
            <a:spLocks noGrp="1"/>
          </p:cNvSpPr>
          <p:nvPr>
            <p:ph type="sldNum" sz="quarter" idx="12"/>
          </p:nvPr>
        </p:nvSpPr>
        <p:spPr/>
        <p:txBody>
          <a:bodyPr/>
          <a:lstStyle/>
          <a:p>
            <a:fld id="{0984E666-A7CE-834D-8560-6AEC64DFA10D}" type="slidenum">
              <a:rPr lang="en-US" smtClean="0"/>
              <a:t>‹#›</a:t>
            </a:fld>
            <a:endParaRPr lang="en-US"/>
          </a:p>
        </p:txBody>
      </p:sp>
    </p:spTree>
    <p:extLst>
      <p:ext uri="{BB962C8B-B14F-4D97-AF65-F5344CB8AC3E}">
        <p14:creationId xmlns:p14="http://schemas.microsoft.com/office/powerpoint/2010/main" val="3807558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8CDA29-244E-9339-D8A6-F7A55A828BF1}"/>
              </a:ext>
            </a:extLst>
          </p:cNvPr>
          <p:cNvSpPr>
            <a:spLocks noGrp="1"/>
          </p:cNvSpPr>
          <p:nvPr>
            <p:ph type="dt" sz="half" idx="10"/>
          </p:nvPr>
        </p:nvSpPr>
        <p:spPr/>
        <p:txBody>
          <a:bodyPr/>
          <a:lstStyle/>
          <a:p>
            <a:fld id="{6B063B79-8BF3-124C-A845-BF27255D2DD5}" type="datetimeFigureOut">
              <a:rPr lang="en-US" smtClean="0"/>
              <a:t>8/4/22</a:t>
            </a:fld>
            <a:endParaRPr lang="en-US"/>
          </a:p>
        </p:txBody>
      </p:sp>
      <p:sp>
        <p:nvSpPr>
          <p:cNvPr id="3" name="Footer Placeholder 2">
            <a:extLst>
              <a:ext uri="{FF2B5EF4-FFF2-40B4-BE49-F238E27FC236}">
                <a16:creationId xmlns:a16="http://schemas.microsoft.com/office/drawing/2014/main" id="{777F7826-BFE8-63B7-0F5C-0021192532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C7ADBF-D54C-4FCC-294E-5672F03ACE87}"/>
              </a:ext>
            </a:extLst>
          </p:cNvPr>
          <p:cNvSpPr>
            <a:spLocks noGrp="1"/>
          </p:cNvSpPr>
          <p:nvPr>
            <p:ph type="sldNum" sz="quarter" idx="12"/>
          </p:nvPr>
        </p:nvSpPr>
        <p:spPr/>
        <p:txBody>
          <a:bodyPr/>
          <a:lstStyle/>
          <a:p>
            <a:fld id="{0984E666-A7CE-834D-8560-6AEC64DFA10D}" type="slidenum">
              <a:rPr lang="en-US" smtClean="0"/>
              <a:t>‹#›</a:t>
            </a:fld>
            <a:endParaRPr lang="en-US"/>
          </a:p>
        </p:txBody>
      </p:sp>
    </p:spTree>
    <p:extLst>
      <p:ext uri="{BB962C8B-B14F-4D97-AF65-F5344CB8AC3E}">
        <p14:creationId xmlns:p14="http://schemas.microsoft.com/office/powerpoint/2010/main" val="1433276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63259-D04D-1877-FAA4-AA989C62FE8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1AD3AC6-6DA2-271B-E140-BE2BDFC459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66FC22E-F437-D488-ACD0-BC59F1F5B9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D969FEC-4460-BE5D-A907-8C4FD2661F0D}"/>
              </a:ext>
            </a:extLst>
          </p:cNvPr>
          <p:cNvSpPr>
            <a:spLocks noGrp="1"/>
          </p:cNvSpPr>
          <p:nvPr>
            <p:ph type="dt" sz="half" idx="10"/>
          </p:nvPr>
        </p:nvSpPr>
        <p:spPr/>
        <p:txBody>
          <a:bodyPr/>
          <a:lstStyle/>
          <a:p>
            <a:fld id="{6B063B79-8BF3-124C-A845-BF27255D2DD5}" type="datetimeFigureOut">
              <a:rPr lang="en-US" smtClean="0"/>
              <a:t>8/4/22</a:t>
            </a:fld>
            <a:endParaRPr lang="en-US"/>
          </a:p>
        </p:txBody>
      </p:sp>
      <p:sp>
        <p:nvSpPr>
          <p:cNvPr id="6" name="Footer Placeholder 5">
            <a:extLst>
              <a:ext uri="{FF2B5EF4-FFF2-40B4-BE49-F238E27FC236}">
                <a16:creationId xmlns:a16="http://schemas.microsoft.com/office/drawing/2014/main" id="{90DA6963-8B14-1C10-237D-FF8C4FFFE1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AA5258-6DD9-B217-2057-2CD76AA44DA9}"/>
              </a:ext>
            </a:extLst>
          </p:cNvPr>
          <p:cNvSpPr>
            <a:spLocks noGrp="1"/>
          </p:cNvSpPr>
          <p:nvPr>
            <p:ph type="sldNum" sz="quarter" idx="12"/>
          </p:nvPr>
        </p:nvSpPr>
        <p:spPr/>
        <p:txBody>
          <a:bodyPr/>
          <a:lstStyle/>
          <a:p>
            <a:fld id="{0984E666-A7CE-834D-8560-6AEC64DFA10D}" type="slidenum">
              <a:rPr lang="en-US" smtClean="0"/>
              <a:t>‹#›</a:t>
            </a:fld>
            <a:endParaRPr lang="en-US"/>
          </a:p>
        </p:txBody>
      </p:sp>
    </p:spTree>
    <p:extLst>
      <p:ext uri="{BB962C8B-B14F-4D97-AF65-F5344CB8AC3E}">
        <p14:creationId xmlns:p14="http://schemas.microsoft.com/office/powerpoint/2010/main" val="368737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B28E4-0BEB-B121-3395-666F79FCA0F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C952B82-00C6-2DAB-427E-7FE6EC081A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687199-A792-8FD3-5F2B-CB60A4D8D9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CE162C8-4A93-37CB-F4D4-E4B72F5EB187}"/>
              </a:ext>
            </a:extLst>
          </p:cNvPr>
          <p:cNvSpPr>
            <a:spLocks noGrp="1"/>
          </p:cNvSpPr>
          <p:nvPr>
            <p:ph type="dt" sz="half" idx="10"/>
          </p:nvPr>
        </p:nvSpPr>
        <p:spPr/>
        <p:txBody>
          <a:bodyPr/>
          <a:lstStyle/>
          <a:p>
            <a:fld id="{6B063B79-8BF3-124C-A845-BF27255D2DD5}" type="datetimeFigureOut">
              <a:rPr lang="en-US" smtClean="0"/>
              <a:t>8/4/22</a:t>
            </a:fld>
            <a:endParaRPr lang="en-US"/>
          </a:p>
        </p:txBody>
      </p:sp>
      <p:sp>
        <p:nvSpPr>
          <p:cNvPr id="6" name="Footer Placeholder 5">
            <a:extLst>
              <a:ext uri="{FF2B5EF4-FFF2-40B4-BE49-F238E27FC236}">
                <a16:creationId xmlns:a16="http://schemas.microsoft.com/office/drawing/2014/main" id="{360DC6A5-59D3-395C-ECFC-E01754CB56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07D671-DC54-9B09-BAA3-55B7A25E453A}"/>
              </a:ext>
            </a:extLst>
          </p:cNvPr>
          <p:cNvSpPr>
            <a:spLocks noGrp="1"/>
          </p:cNvSpPr>
          <p:nvPr>
            <p:ph type="sldNum" sz="quarter" idx="12"/>
          </p:nvPr>
        </p:nvSpPr>
        <p:spPr/>
        <p:txBody>
          <a:bodyPr/>
          <a:lstStyle/>
          <a:p>
            <a:fld id="{0984E666-A7CE-834D-8560-6AEC64DFA10D}" type="slidenum">
              <a:rPr lang="en-US" smtClean="0"/>
              <a:t>‹#›</a:t>
            </a:fld>
            <a:endParaRPr lang="en-US"/>
          </a:p>
        </p:txBody>
      </p:sp>
    </p:spTree>
    <p:extLst>
      <p:ext uri="{BB962C8B-B14F-4D97-AF65-F5344CB8AC3E}">
        <p14:creationId xmlns:p14="http://schemas.microsoft.com/office/powerpoint/2010/main" val="1891511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52C7D6-83FC-5221-3069-24B271C495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173FE92-6BE9-3A48-56E1-5565C38CBA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EB1EBC2-6D34-6C20-7A21-9E9DF5043B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063B79-8BF3-124C-A845-BF27255D2DD5}" type="datetimeFigureOut">
              <a:rPr lang="en-US" smtClean="0"/>
              <a:t>8/4/22</a:t>
            </a:fld>
            <a:endParaRPr lang="en-US"/>
          </a:p>
        </p:txBody>
      </p:sp>
      <p:sp>
        <p:nvSpPr>
          <p:cNvPr id="5" name="Footer Placeholder 4">
            <a:extLst>
              <a:ext uri="{FF2B5EF4-FFF2-40B4-BE49-F238E27FC236}">
                <a16:creationId xmlns:a16="http://schemas.microsoft.com/office/drawing/2014/main" id="{291BE754-A34D-BFCC-F0DF-37DDF618AA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446811-1270-FE74-B488-BDF4F376E7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4E666-A7CE-834D-8560-6AEC64DFA10D}" type="slidenum">
              <a:rPr lang="en-US" smtClean="0"/>
              <a:t>‹#›</a:t>
            </a:fld>
            <a:endParaRPr lang="en-US"/>
          </a:p>
        </p:txBody>
      </p:sp>
    </p:spTree>
    <p:extLst>
      <p:ext uri="{BB962C8B-B14F-4D97-AF65-F5344CB8AC3E}">
        <p14:creationId xmlns:p14="http://schemas.microsoft.com/office/powerpoint/2010/main" val="1445009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AD3D-5203-1A97-652E-CD7CE8B11A98}"/>
              </a:ext>
            </a:extLst>
          </p:cNvPr>
          <p:cNvSpPr>
            <a:spLocks noGrp="1"/>
          </p:cNvSpPr>
          <p:nvPr>
            <p:ph type="ctrTitle"/>
          </p:nvPr>
        </p:nvSpPr>
        <p:spPr/>
        <p:txBody>
          <a:bodyPr/>
          <a:lstStyle/>
          <a:p>
            <a:r>
              <a:rPr lang="en-US" b="1" dirty="0">
                <a:solidFill>
                  <a:schemeClr val="accent6">
                    <a:lumMod val="75000"/>
                  </a:schemeClr>
                </a:solidFill>
              </a:rPr>
              <a:t>Scale Weight Webinar</a:t>
            </a:r>
          </a:p>
        </p:txBody>
      </p:sp>
      <p:sp>
        <p:nvSpPr>
          <p:cNvPr id="3" name="Subtitle 2">
            <a:extLst>
              <a:ext uri="{FF2B5EF4-FFF2-40B4-BE49-F238E27FC236}">
                <a16:creationId xmlns:a16="http://schemas.microsoft.com/office/drawing/2014/main" id="{FF2DFA1D-2903-5FA1-B9A9-D6C3D979EF5E}"/>
              </a:ext>
            </a:extLst>
          </p:cNvPr>
          <p:cNvSpPr>
            <a:spLocks noGrp="1"/>
          </p:cNvSpPr>
          <p:nvPr>
            <p:ph type="subTitle" idx="1"/>
          </p:nvPr>
        </p:nvSpPr>
        <p:spPr/>
        <p:txBody>
          <a:bodyPr/>
          <a:lstStyle/>
          <a:p>
            <a:r>
              <a:rPr lang="en-US" b="1" dirty="0">
                <a:solidFill>
                  <a:srgbClr val="00B0F0"/>
                </a:solidFill>
              </a:rPr>
              <a:t>By ZLR Fitness</a:t>
            </a:r>
          </a:p>
        </p:txBody>
      </p:sp>
    </p:spTree>
    <p:extLst>
      <p:ext uri="{BB962C8B-B14F-4D97-AF65-F5344CB8AC3E}">
        <p14:creationId xmlns:p14="http://schemas.microsoft.com/office/powerpoint/2010/main" val="1250926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C7678-F88B-5267-EB0C-54D1EA95FB64}"/>
              </a:ext>
            </a:extLst>
          </p:cNvPr>
          <p:cNvSpPr>
            <a:spLocks noGrp="1"/>
          </p:cNvSpPr>
          <p:nvPr>
            <p:ph type="title"/>
          </p:nvPr>
        </p:nvSpPr>
        <p:spPr>
          <a:xfrm>
            <a:off x="687506" y="378774"/>
            <a:ext cx="10816988" cy="1067890"/>
          </a:xfrm>
        </p:spPr>
        <p:txBody>
          <a:bodyPr>
            <a:normAutofit fontScale="90000"/>
          </a:bodyPr>
          <a:lstStyle/>
          <a:p>
            <a:r>
              <a:rPr lang="en-US" b="1" dirty="0">
                <a:solidFill>
                  <a:schemeClr val="accent5">
                    <a:lumMod val="75000"/>
                  </a:schemeClr>
                </a:solidFill>
              </a:rPr>
              <a:t>It is extremely important to understand all these fluctuations we have gone over…..</a:t>
            </a:r>
          </a:p>
        </p:txBody>
      </p:sp>
      <p:sp>
        <p:nvSpPr>
          <p:cNvPr id="3" name="Content Placeholder 2">
            <a:extLst>
              <a:ext uri="{FF2B5EF4-FFF2-40B4-BE49-F238E27FC236}">
                <a16:creationId xmlns:a16="http://schemas.microsoft.com/office/drawing/2014/main" id="{258FE838-0612-2AD1-F6AB-4D71BF5D8C67}"/>
              </a:ext>
            </a:extLst>
          </p:cNvPr>
          <p:cNvSpPr>
            <a:spLocks noGrp="1"/>
          </p:cNvSpPr>
          <p:nvPr>
            <p:ph idx="1"/>
          </p:nvPr>
        </p:nvSpPr>
        <p:spPr/>
        <p:txBody>
          <a:bodyPr>
            <a:normAutofit lnSpcReduction="10000"/>
          </a:bodyPr>
          <a:lstStyle/>
          <a:p>
            <a:pPr marL="0" indent="0">
              <a:buNone/>
            </a:pPr>
            <a:r>
              <a:rPr lang="en-US" dirty="0">
                <a:solidFill>
                  <a:srgbClr val="00B050"/>
                </a:solidFill>
              </a:rPr>
              <a:t>All these fluctuations play an important role in scale weight and why you must bear them in mind every time you step on the scale. </a:t>
            </a:r>
          </a:p>
          <a:p>
            <a:pPr marL="0" indent="0">
              <a:buNone/>
            </a:pPr>
            <a:r>
              <a:rPr lang="en-US" dirty="0">
                <a:solidFill>
                  <a:srgbClr val="00B050"/>
                </a:solidFill>
              </a:rPr>
              <a:t>Just because you’ve had one meal out or some alcohol it doesn’t mean you have gained a huge amount of weight in one day, it’s just the sodium and dehydration.</a:t>
            </a:r>
          </a:p>
          <a:p>
            <a:pPr marL="0" indent="0">
              <a:buNone/>
            </a:pPr>
            <a:r>
              <a:rPr lang="en-US" dirty="0">
                <a:solidFill>
                  <a:srgbClr val="00B050"/>
                </a:solidFill>
              </a:rPr>
              <a:t>Weight gain happens over time, always remember this. One higher calorie meal or one alcoholic drink hasn’t caused weight gain it’s the lifestyle you lead that causes weight gain to happen over time. </a:t>
            </a:r>
          </a:p>
          <a:p>
            <a:pPr marL="0" indent="0">
              <a:buNone/>
            </a:pPr>
            <a:r>
              <a:rPr lang="en-US" dirty="0">
                <a:solidFill>
                  <a:srgbClr val="00B050"/>
                </a:solidFill>
              </a:rPr>
              <a:t>With, weight it really does takes time to lose! You cannot expect weight loss in a day or in a month it takes time to lose! It takes time, please be patient! </a:t>
            </a:r>
          </a:p>
          <a:p>
            <a:pPr marL="0" indent="0">
              <a:buNone/>
            </a:pPr>
            <a:endParaRPr lang="en-US" dirty="0">
              <a:solidFill>
                <a:srgbClr val="00B050"/>
              </a:solidFill>
            </a:endParaRPr>
          </a:p>
          <a:p>
            <a:pPr marL="0" indent="0">
              <a:buNone/>
            </a:pPr>
            <a:endParaRPr lang="en-US" dirty="0">
              <a:solidFill>
                <a:srgbClr val="00B050"/>
              </a:solidFill>
            </a:endParaRPr>
          </a:p>
          <a:p>
            <a:pPr marL="0" indent="0">
              <a:buNone/>
            </a:pPr>
            <a:endParaRPr lang="en-US" dirty="0"/>
          </a:p>
        </p:txBody>
      </p:sp>
    </p:spTree>
    <p:extLst>
      <p:ext uri="{BB962C8B-B14F-4D97-AF65-F5344CB8AC3E}">
        <p14:creationId xmlns:p14="http://schemas.microsoft.com/office/powerpoint/2010/main" val="1447490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F28E1-64E9-3BD8-533B-E11C8323DF44}"/>
              </a:ext>
            </a:extLst>
          </p:cNvPr>
          <p:cNvSpPr>
            <a:spLocks noGrp="1"/>
          </p:cNvSpPr>
          <p:nvPr>
            <p:ph type="title"/>
          </p:nvPr>
        </p:nvSpPr>
        <p:spPr>
          <a:xfrm>
            <a:off x="292289" y="134748"/>
            <a:ext cx="10515600" cy="1325563"/>
          </a:xfrm>
        </p:spPr>
        <p:txBody>
          <a:bodyPr/>
          <a:lstStyle/>
          <a:p>
            <a:r>
              <a:rPr lang="en-US" b="1" dirty="0">
                <a:solidFill>
                  <a:srgbClr val="7030A0"/>
                </a:solidFill>
              </a:rPr>
              <a:t>Improving your relationship with the scales..</a:t>
            </a:r>
          </a:p>
        </p:txBody>
      </p:sp>
      <p:sp>
        <p:nvSpPr>
          <p:cNvPr id="3" name="Content Placeholder 2">
            <a:extLst>
              <a:ext uri="{FF2B5EF4-FFF2-40B4-BE49-F238E27FC236}">
                <a16:creationId xmlns:a16="http://schemas.microsoft.com/office/drawing/2014/main" id="{DA7393E9-0618-3A16-E345-7839B8334338}"/>
              </a:ext>
            </a:extLst>
          </p:cNvPr>
          <p:cNvSpPr>
            <a:spLocks noGrp="1"/>
          </p:cNvSpPr>
          <p:nvPr>
            <p:ph idx="1"/>
          </p:nvPr>
        </p:nvSpPr>
        <p:spPr>
          <a:xfrm>
            <a:off x="639558" y="1460311"/>
            <a:ext cx="10912884" cy="5260453"/>
          </a:xfrm>
        </p:spPr>
        <p:txBody>
          <a:bodyPr>
            <a:normAutofit fontScale="62500" lnSpcReduction="20000"/>
          </a:bodyPr>
          <a:lstStyle/>
          <a:p>
            <a:r>
              <a:rPr lang="en-GB" dirty="0"/>
              <a:t>Just because the scales aren't shifting week on week doesn't mean you're not losing weight!</a:t>
            </a:r>
          </a:p>
          <a:p>
            <a:r>
              <a:rPr lang="en-GB" dirty="0"/>
              <a:t>Try to weigh on a day where you've had at least 4 active busy days! I always go with a Friday because on weekends we tend to move less!</a:t>
            </a:r>
          </a:p>
          <a:p>
            <a:r>
              <a:rPr lang="en-GB" dirty="0"/>
              <a:t>Remember to bear all the factors we have gone over today in mind every single time you decide to weigh yourself!</a:t>
            </a:r>
          </a:p>
          <a:p>
            <a:r>
              <a:rPr lang="en-GB" dirty="0"/>
              <a:t>The scale is one tool to measure progress and if you aren't keen on that there are many other ways to track your progress!</a:t>
            </a:r>
          </a:p>
          <a:p>
            <a:r>
              <a:rPr lang="en-GB" dirty="0"/>
              <a:t>Be patient on your journey; weight always accumulates over time. Therefore, it takes time to lose!</a:t>
            </a:r>
          </a:p>
          <a:p>
            <a:r>
              <a:rPr lang="en-GB" dirty="0"/>
              <a:t>Expect to see multiple fluctuations in your weight; it is completely normal!!!</a:t>
            </a:r>
          </a:p>
          <a:p>
            <a:r>
              <a:rPr lang="en-GB" dirty="0"/>
              <a:t>Best reminder of all if it makes you sad don't go anywhere near it!</a:t>
            </a:r>
          </a:p>
          <a:p>
            <a:r>
              <a:rPr lang="en-GB" dirty="0"/>
              <a:t>The scale is not the be all and end all! </a:t>
            </a:r>
          </a:p>
          <a:p>
            <a:r>
              <a:rPr lang="en-GB" dirty="0"/>
              <a:t>Remember, that the scale does not dictate your worthiness as a person. It is just a number and that is all! </a:t>
            </a:r>
          </a:p>
          <a:p>
            <a:r>
              <a:rPr lang="en-GB" dirty="0"/>
              <a:t>Being body confident and happy in yourself is what truly matters regardless of weight! </a:t>
            </a:r>
          </a:p>
          <a:p>
            <a:r>
              <a:rPr lang="en-GB" dirty="0"/>
              <a:t>The only time to worry is when your health is drastically at risk!</a:t>
            </a:r>
          </a:p>
          <a:p>
            <a:r>
              <a:rPr lang="en-GB" dirty="0"/>
              <a:t> Sometimes, the temptation to weigh ourselves is strong and I understand. Always remember the scale can't congratulate you on the little things you've changed which in turn lead to the best results! </a:t>
            </a:r>
          </a:p>
          <a:p>
            <a:r>
              <a:rPr lang="en-GB" dirty="0"/>
              <a:t>It is always possible to stay the same weight but have a completely different body composition.....</a:t>
            </a:r>
          </a:p>
        </p:txBody>
      </p:sp>
    </p:spTree>
    <p:extLst>
      <p:ext uri="{BB962C8B-B14F-4D97-AF65-F5344CB8AC3E}">
        <p14:creationId xmlns:p14="http://schemas.microsoft.com/office/powerpoint/2010/main" val="4115536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87ED9-95FC-F9B5-B018-0181B59074FC}"/>
              </a:ext>
            </a:extLst>
          </p:cNvPr>
          <p:cNvSpPr>
            <a:spLocks noGrp="1"/>
          </p:cNvSpPr>
          <p:nvPr>
            <p:ph type="title"/>
          </p:nvPr>
        </p:nvSpPr>
        <p:spPr/>
        <p:txBody>
          <a:bodyPr/>
          <a:lstStyle/>
          <a:p>
            <a:r>
              <a:rPr lang="en-US" b="1" dirty="0">
                <a:solidFill>
                  <a:schemeClr val="accent5">
                    <a:lumMod val="75000"/>
                  </a:schemeClr>
                </a:solidFill>
              </a:rPr>
              <a:t>Two different body compositions and the same weight in both pictures!</a:t>
            </a:r>
          </a:p>
        </p:txBody>
      </p:sp>
      <p:pic>
        <p:nvPicPr>
          <p:cNvPr id="6" name="Picture 5" descr="A person taking a selfie&#10;&#10;Description automatically generated with medium confidence">
            <a:extLst>
              <a:ext uri="{FF2B5EF4-FFF2-40B4-BE49-F238E27FC236}">
                <a16:creationId xmlns:a16="http://schemas.microsoft.com/office/drawing/2014/main" id="{25E341D0-5F9B-8B07-9813-03ED2A897B8A}"/>
              </a:ext>
            </a:extLst>
          </p:cNvPr>
          <p:cNvPicPr>
            <a:picLocks noChangeAspect="1"/>
          </p:cNvPicPr>
          <p:nvPr/>
        </p:nvPicPr>
        <p:blipFill>
          <a:blip r:embed="rId2"/>
          <a:stretch>
            <a:fillRect/>
          </a:stretch>
        </p:blipFill>
        <p:spPr>
          <a:xfrm>
            <a:off x="838200" y="1947332"/>
            <a:ext cx="4351867" cy="4351867"/>
          </a:xfrm>
          <a:prstGeom prst="rect">
            <a:avLst/>
          </a:prstGeom>
        </p:spPr>
      </p:pic>
      <p:sp>
        <p:nvSpPr>
          <p:cNvPr id="7" name="TextBox 6">
            <a:extLst>
              <a:ext uri="{FF2B5EF4-FFF2-40B4-BE49-F238E27FC236}">
                <a16:creationId xmlns:a16="http://schemas.microsoft.com/office/drawing/2014/main" id="{60B1D769-F7D8-9B5D-3BBB-506002F68306}"/>
              </a:ext>
            </a:extLst>
          </p:cNvPr>
          <p:cNvSpPr txBox="1"/>
          <p:nvPr/>
        </p:nvSpPr>
        <p:spPr>
          <a:xfrm>
            <a:off x="5740400" y="2709333"/>
            <a:ext cx="5477933" cy="3139321"/>
          </a:xfrm>
          <a:prstGeom prst="rect">
            <a:avLst/>
          </a:prstGeom>
          <a:noFill/>
        </p:spPr>
        <p:txBody>
          <a:bodyPr wrap="square" rtlCol="0">
            <a:spAutoFit/>
          </a:bodyPr>
          <a:lstStyle/>
          <a:p>
            <a:r>
              <a:rPr lang="en-US" b="1" dirty="0">
                <a:solidFill>
                  <a:srgbClr val="00B050"/>
                </a:solidFill>
              </a:rPr>
              <a:t>Just because the scales or your weight doesn’t move, it doesn’t mean you aren’t progressing! </a:t>
            </a:r>
          </a:p>
          <a:p>
            <a:endParaRPr lang="en-US" b="1" dirty="0">
              <a:solidFill>
                <a:srgbClr val="00B050"/>
              </a:solidFill>
            </a:endParaRPr>
          </a:p>
          <a:p>
            <a:r>
              <a:rPr lang="en-US" b="1" dirty="0">
                <a:solidFill>
                  <a:srgbClr val="00B050"/>
                </a:solidFill>
              </a:rPr>
              <a:t>You have to keep trusting in the process! </a:t>
            </a:r>
          </a:p>
          <a:p>
            <a:endParaRPr lang="en-US" b="1" dirty="0">
              <a:solidFill>
                <a:srgbClr val="00B050"/>
              </a:solidFill>
            </a:endParaRPr>
          </a:p>
          <a:p>
            <a:r>
              <a:rPr lang="en-US" b="1" dirty="0">
                <a:solidFill>
                  <a:srgbClr val="00B050"/>
                </a:solidFill>
              </a:rPr>
              <a:t>The better you do with all the small things then lead to the bigger things which is why the consistency is going to get you the results!</a:t>
            </a:r>
          </a:p>
          <a:p>
            <a:r>
              <a:rPr lang="en-US" b="1" dirty="0">
                <a:solidFill>
                  <a:srgbClr val="00B050"/>
                </a:solidFill>
              </a:rPr>
              <a:t>Be patient, keep going and put your trust in me to get you there! </a:t>
            </a:r>
          </a:p>
          <a:p>
            <a:r>
              <a:rPr lang="en-US" b="1" dirty="0">
                <a:solidFill>
                  <a:srgbClr val="00B050"/>
                </a:solidFill>
              </a:rPr>
              <a:t>Keep working hard guys! We’ve got this! </a:t>
            </a:r>
          </a:p>
        </p:txBody>
      </p:sp>
    </p:spTree>
    <p:extLst>
      <p:ext uri="{BB962C8B-B14F-4D97-AF65-F5344CB8AC3E}">
        <p14:creationId xmlns:p14="http://schemas.microsoft.com/office/powerpoint/2010/main" val="1124192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DFDBB-5899-AD32-7500-ED99083FF204}"/>
              </a:ext>
            </a:extLst>
          </p:cNvPr>
          <p:cNvSpPr>
            <a:spLocks noGrp="1"/>
          </p:cNvSpPr>
          <p:nvPr>
            <p:ph type="title"/>
          </p:nvPr>
        </p:nvSpPr>
        <p:spPr>
          <a:xfrm>
            <a:off x="838200" y="638080"/>
            <a:ext cx="10515600" cy="1325563"/>
          </a:xfrm>
        </p:spPr>
        <p:txBody>
          <a:bodyPr>
            <a:normAutofit fontScale="90000"/>
          </a:bodyPr>
          <a:lstStyle/>
          <a:p>
            <a:pPr algn="ctr"/>
            <a:r>
              <a:rPr lang="en-GB" b="1" dirty="0">
                <a:solidFill>
                  <a:srgbClr val="00B0F0"/>
                </a:solidFill>
              </a:rPr>
              <a:t>Now, for most of us and especially women when we embark on a fitness journey we tend to fixate on the losing weight part! </a:t>
            </a:r>
            <a:br>
              <a:rPr lang="en-GB" b="1" dirty="0">
                <a:solidFill>
                  <a:srgbClr val="00B0F0"/>
                </a:solidFill>
              </a:rPr>
            </a:br>
            <a:endParaRPr lang="en-US" b="1" dirty="0">
              <a:solidFill>
                <a:srgbClr val="00B0F0"/>
              </a:solidFill>
            </a:endParaRPr>
          </a:p>
        </p:txBody>
      </p:sp>
      <p:sp>
        <p:nvSpPr>
          <p:cNvPr id="3" name="Content Placeholder 2">
            <a:extLst>
              <a:ext uri="{FF2B5EF4-FFF2-40B4-BE49-F238E27FC236}">
                <a16:creationId xmlns:a16="http://schemas.microsoft.com/office/drawing/2014/main" id="{42E4C6A8-03D6-2162-20C0-187E0229267A}"/>
              </a:ext>
            </a:extLst>
          </p:cNvPr>
          <p:cNvSpPr>
            <a:spLocks noGrp="1"/>
          </p:cNvSpPr>
          <p:nvPr>
            <p:ph idx="1"/>
          </p:nvPr>
        </p:nvSpPr>
        <p:spPr>
          <a:xfrm>
            <a:off x="838200" y="2141537"/>
            <a:ext cx="10515600" cy="4351338"/>
          </a:xfrm>
        </p:spPr>
        <p:txBody>
          <a:bodyPr>
            <a:normAutofit fontScale="77500" lnSpcReduction="20000"/>
          </a:bodyPr>
          <a:lstStyle/>
          <a:p>
            <a:pPr marL="0" indent="0">
              <a:buNone/>
            </a:pPr>
            <a:r>
              <a:rPr lang="en-GB" b="1" dirty="0">
                <a:solidFill>
                  <a:srgbClr val="00B050"/>
                </a:solidFill>
              </a:rPr>
              <a:t>Partly because society has taught us that to be healthy, we must be skinny, thin and always be on a diet! WRONG! </a:t>
            </a:r>
          </a:p>
          <a:p>
            <a:pPr marL="0" indent="0">
              <a:buNone/>
            </a:pPr>
            <a:r>
              <a:rPr lang="en-GB" b="1" dirty="0">
                <a:solidFill>
                  <a:srgbClr val="00B050"/>
                </a:solidFill>
              </a:rPr>
              <a:t>Now, let's say we don't fixate on weight for a second and focus on the other bits that matter.... </a:t>
            </a:r>
          </a:p>
          <a:p>
            <a:r>
              <a:rPr lang="en-GB" b="1" dirty="0">
                <a:solidFill>
                  <a:srgbClr val="7030A0"/>
                </a:solidFill>
              </a:rPr>
              <a:t>Being healthy! </a:t>
            </a:r>
          </a:p>
          <a:p>
            <a:r>
              <a:rPr lang="en-GB" b="1" dirty="0">
                <a:solidFill>
                  <a:srgbClr val="7030A0"/>
                </a:solidFill>
              </a:rPr>
              <a:t>Creating a healthy mind &amp; body! </a:t>
            </a:r>
          </a:p>
          <a:p>
            <a:r>
              <a:rPr lang="en-GB" b="1" dirty="0">
                <a:solidFill>
                  <a:srgbClr val="7030A0"/>
                </a:solidFill>
              </a:rPr>
              <a:t>Improving your body composition!</a:t>
            </a:r>
          </a:p>
          <a:p>
            <a:r>
              <a:rPr lang="en-GB" b="1" dirty="0">
                <a:solidFill>
                  <a:srgbClr val="7030A0"/>
                </a:solidFill>
              </a:rPr>
              <a:t> Creating a toned physique you can feel your most confident self in! </a:t>
            </a:r>
          </a:p>
          <a:p>
            <a:r>
              <a:rPr lang="en-GB" b="1" dirty="0">
                <a:solidFill>
                  <a:srgbClr val="7030A0"/>
                </a:solidFill>
              </a:rPr>
              <a:t>Feeling strong and confident! It's important to be cautious and remember that no matter how much weight you lose this doesn't mean you are going to be happy </a:t>
            </a:r>
            <a:r>
              <a:rPr lang="en-GB" b="1" dirty="0">
                <a:solidFill>
                  <a:srgbClr val="FF0000"/>
                </a:solidFill>
              </a:rPr>
              <a:t>AUTOMATICALLY! </a:t>
            </a:r>
            <a:r>
              <a:rPr lang="en-GB" b="1" dirty="0">
                <a:solidFill>
                  <a:srgbClr val="7030A0"/>
                </a:solidFill>
              </a:rPr>
              <a:t>Especially if you continue to chase a number, it's time to change this mindset!</a:t>
            </a:r>
          </a:p>
          <a:p>
            <a:pPr marL="0" indent="0">
              <a:buNone/>
            </a:pPr>
            <a:r>
              <a:rPr lang="en-US" b="1" dirty="0">
                <a:solidFill>
                  <a:srgbClr val="00B0F0"/>
                </a:solidFill>
              </a:rPr>
              <a:t>Let’s take a in depth look in fluctuations &amp; what you can expect when stepping on…</a:t>
            </a:r>
          </a:p>
        </p:txBody>
      </p:sp>
    </p:spTree>
    <p:extLst>
      <p:ext uri="{BB962C8B-B14F-4D97-AF65-F5344CB8AC3E}">
        <p14:creationId xmlns:p14="http://schemas.microsoft.com/office/powerpoint/2010/main" val="2430006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B00E2-E122-7551-1579-370938CA0B1F}"/>
              </a:ext>
            </a:extLst>
          </p:cNvPr>
          <p:cNvSpPr>
            <a:spLocks noGrp="1"/>
          </p:cNvSpPr>
          <p:nvPr>
            <p:ph type="title"/>
          </p:nvPr>
        </p:nvSpPr>
        <p:spPr/>
        <p:txBody>
          <a:bodyPr/>
          <a:lstStyle/>
          <a:p>
            <a:pPr algn="ctr"/>
            <a:r>
              <a:rPr lang="en-US" b="1" dirty="0">
                <a:solidFill>
                  <a:srgbClr val="7030A0"/>
                </a:solidFill>
              </a:rPr>
              <a:t>Meals out, Alcohol &amp; impact on scale weight…</a:t>
            </a:r>
          </a:p>
        </p:txBody>
      </p:sp>
      <p:sp>
        <p:nvSpPr>
          <p:cNvPr id="3" name="Content Placeholder 2">
            <a:extLst>
              <a:ext uri="{FF2B5EF4-FFF2-40B4-BE49-F238E27FC236}">
                <a16:creationId xmlns:a16="http://schemas.microsoft.com/office/drawing/2014/main" id="{62321829-6696-9A6A-70D9-EDC351CCF1F6}"/>
              </a:ext>
            </a:extLst>
          </p:cNvPr>
          <p:cNvSpPr>
            <a:spLocks noGrp="1"/>
          </p:cNvSpPr>
          <p:nvPr>
            <p:ph idx="1"/>
          </p:nvPr>
        </p:nvSpPr>
        <p:spPr/>
        <p:txBody>
          <a:bodyPr>
            <a:normAutofit fontScale="85000" lnSpcReduction="20000"/>
          </a:bodyPr>
          <a:lstStyle/>
          <a:p>
            <a:pPr marL="0" indent="0">
              <a:buNone/>
            </a:pPr>
            <a:r>
              <a:rPr lang="en-GB" b="1" dirty="0">
                <a:solidFill>
                  <a:srgbClr val="00B050"/>
                </a:solidFill>
              </a:rPr>
              <a:t>As I have said I am all for enjoying your meals out, going to a party or even having a few drinks. </a:t>
            </a:r>
          </a:p>
          <a:p>
            <a:pPr marL="0" indent="0">
              <a:buNone/>
            </a:pPr>
            <a:r>
              <a:rPr lang="en-GB" b="1" dirty="0">
                <a:solidFill>
                  <a:srgbClr val="00B050"/>
                </a:solidFill>
              </a:rPr>
              <a:t>Be aware that these things don't encourage weight loss and can hinder weight loss progress. </a:t>
            </a:r>
          </a:p>
          <a:p>
            <a:pPr marL="0" indent="0">
              <a:buNone/>
            </a:pPr>
            <a:r>
              <a:rPr lang="en-GB" b="1" dirty="0">
                <a:solidFill>
                  <a:srgbClr val="00B050"/>
                </a:solidFill>
              </a:rPr>
              <a:t>As long as it does not become a regular weekly thing where you are always indulging then it won't affect your weight loss goals too much. </a:t>
            </a:r>
          </a:p>
          <a:p>
            <a:pPr marL="0" indent="0">
              <a:buNone/>
            </a:pPr>
            <a:r>
              <a:rPr lang="en-GB" b="1" dirty="0">
                <a:solidFill>
                  <a:srgbClr val="00B050"/>
                </a:solidFill>
              </a:rPr>
              <a:t>Getting a balance on this would be making some smarter choices when having meals out, and even cutting back on how many alcoholic drinks you indulge in. </a:t>
            </a:r>
          </a:p>
          <a:p>
            <a:pPr marL="0" indent="0">
              <a:buNone/>
            </a:pPr>
            <a:r>
              <a:rPr lang="en-GB" b="1" dirty="0">
                <a:solidFill>
                  <a:srgbClr val="00B050"/>
                </a:solidFill>
              </a:rPr>
              <a:t>Now with regards to your weight coming down if you indulge no matter which day this happens it can have an effect on the scales not budging for that week. </a:t>
            </a:r>
          </a:p>
          <a:p>
            <a:pPr marL="0" indent="0">
              <a:buNone/>
            </a:pPr>
            <a:r>
              <a:rPr lang="en-GB" b="1" dirty="0">
                <a:solidFill>
                  <a:srgbClr val="00B050"/>
                </a:solidFill>
              </a:rPr>
              <a:t>This is because meals out cause higher sodium levels. Alcohol is a dehydrator, and this can also have an effect. You may wake up and feel flat but remember you are dehydrated! Try to bear these factors in mind next time you step on has they all have an effect!</a:t>
            </a:r>
          </a:p>
          <a:p>
            <a:endParaRPr lang="en-US" dirty="0"/>
          </a:p>
        </p:txBody>
      </p:sp>
    </p:spTree>
    <p:extLst>
      <p:ext uri="{BB962C8B-B14F-4D97-AF65-F5344CB8AC3E}">
        <p14:creationId xmlns:p14="http://schemas.microsoft.com/office/powerpoint/2010/main" val="1728273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155C0-F2C7-C4B8-7573-F4F25130F585}"/>
              </a:ext>
            </a:extLst>
          </p:cNvPr>
          <p:cNvSpPr>
            <a:spLocks noGrp="1"/>
          </p:cNvSpPr>
          <p:nvPr>
            <p:ph type="title"/>
          </p:nvPr>
        </p:nvSpPr>
        <p:spPr>
          <a:xfrm>
            <a:off x="719350" y="203366"/>
            <a:ext cx="10515600" cy="1325563"/>
          </a:xfrm>
        </p:spPr>
        <p:txBody>
          <a:bodyPr/>
          <a:lstStyle/>
          <a:p>
            <a:pPr algn="ctr"/>
            <a:r>
              <a:rPr lang="en-US" b="1" dirty="0">
                <a:solidFill>
                  <a:srgbClr val="00B050"/>
                </a:solidFill>
              </a:rPr>
              <a:t>Stress and the impact it has on weight….</a:t>
            </a:r>
          </a:p>
        </p:txBody>
      </p:sp>
      <p:sp>
        <p:nvSpPr>
          <p:cNvPr id="3" name="Content Placeholder 2">
            <a:extLst>
              <a:ext uri="{FF2B5EF4-FFF2-40B4-BE49-F238E27FC236}">
                <a16:creationId xmlns:a16="http://schemas.microsoft.com/office/drawing/2014/main" id="{7AF52AD0-CC11-1B94-101E-9B4D445A6549}"/>
              </a:ext>
            </a:extLst>
          </p:cNvPr>
          <p:cNvSpPr>
            <a:spLocks noGrp="1"/>
          </p:cNvSpPr>
          <p:nvPr>
            <p:ph idx="1"/>
          </p:nvPr>
        </p:nvSpPr>
        <p:spPr>
          <a:xfrm>
            <a:off x="511791" y="2879677"/>
            <a:ext cx="11168418" cy="3774957"/>
          </a:xfrm>
        </p:spPr>
        <p:txBody>
          <a:bodyPr>
            <a:normAutofit fontScale="77500" lnSpcReduction="20000"/>
          </a:bodyPr>
          <a:lstStyle/>
          <a:p>
            <a:r>
              <a:rPr lang="en-GB" b="1" dirty="0">
                <a:solidFill>
                  <a:srgbClr val="7030A0"/>
                </a:solidFill>
              </a:rPr>
              <a:t>Cortisol: It is often called the "stress hormone" because of its connection to the stress response, however, cortisol is much more than just a hormone released during stress. </a:t>
            </a:r>
          </a:p>
          <a:p>
            <a:r>
              <a:rPr lang="en-GB" b="1" dirty="0">
                <a:solidFill>
                  <a:srgbClr val="FF0000"/>
                </a:solidFill>
              </a:rPr>
              <a:t>Understanding cortisol and its affect on the body will help you balance your hormones and achieve good health.</a:t>
            </a:r>
            <a:endParaRPr lang="en-US" b="1" dirty="0">
              <a:solidFill>
                <a:srgbClr val="FF0000"/>
              </a:solidFill>
            </a:endParaRPr>
          </a:p>
          <a:p>
            <a:r>
              <a:rPr lang="en-GB" b="1" dirty="0">
                <a:solidFill>
                  <a:srgbClr val="FF0000"/>
                </a:solidFill>
              </a:rPr>
              <a:t>Taking care of your stress can be one of the biggest challenges you will encounter on a weight loss journey. The more stressed you are, the less your weight will budge and it's very important you understand this one. </a:t>
            </a:r>
          </a:p>
          <a:p>
            <a:r>
              <a:rPr lang="en-GB" b="1" dirty="0">
                <a:solidFill>
                  <a:srgbClr val="FF0000"/>
                </a:solidFill>
              </a:rPr>
              <a:t>By lowering and managing your stress levels you will notice that you will start to see more progress with your weight loss and the impact it can have on weight gain when you are stressed all the time. High amounts of stress are not good for your health, so taking steps to manage it can be super beneficial when we discuss the topic of health &amp; weight. </a:t>
            </a:r>
          </a:p>
          <a:p>
            <a:r>
              <a:rPr lang="en-GB" b="1" dirty="0">
                <a:solidFill>
                  <a:srgbClr val="FF0000"/>
                </a:solidFill>
              </a:rPr>
              <a:t>Now, you are always going to have stress it is all about how to manage your stress levels and you need to do this in the best way possible! Let’s look at some top tips on the next slide…..</a:t>
            </a:r>
          </a:p>
        </p:txBody>
      </p:sp>
      <p:sp>
        <p:nvSpPr>
          <p:cNvPr id="5" name="TextBox 4">
            <a:extLst>
              <a:ext uri="{FF2B5EF4-FFF2-40B4-BE49-F238E27FC236}">
                <a16:creationId xmlns:a16="http://schemas.microsoft.com/office/drawing/2014/main" id="{20640DF6-49CF-6063-1653-520468EAE9DE}"/>
              </a:ext>
            </a:extLst>
          </p:cNvPr>
          <p:cNvSpPr txBox="1"/>
          <p:nvPr/>
        </p:nvSpPr>
        <p:spPr>
          <a:xfrm>
            <a:off x="392941" y="1419747"/>
            <a:ext cx="11168418" cy="1200329"/>
          </a:xfrm>
          <a:prstGeom prst="rect">
            <a:avLst/>
          </a:prstGeom>
          <a:noFill/>
        </p:spPr>
        <p:txBody>
          <a:bodyPr wrap="square">
            <a:spAutoFit/>
          </a:bodyPr>
          <a:lstStyle/>
          <a:p>
            <a:pPr algn="l"/>
            <a:r>
              <a:rPr lang="en-GB" b="1" i="0" u="none" strike="noStrike" dirty="0">
                <a:solidFill>
                  <a:srgbClr val="00B0F0"/>
                </a:solidFill>
                <a:effectLst/>
              </a:rPr>
              <a:t>Cortisol can help control blood sugar levels, regulate metabolism, help reduce inflammation, and assist with memory formulation. It has a controlling effect on salt and water balance and helps control blood pressure. In women, cortisol also supports the developing </a:t>
            </a:r>
            <a:r>
              <a:rPr lang="en-GB" b="1" i="0" u="none" strike="noStrike" dirty="0" err="1">
                <a:solidFill>
                  <a:srgbClr val="00B0F0"/>
                </a:solidFill>
                <a:effectLst/>
              </a:rPr>
              <a:t>fetus</a:t>
            </a:r>
            <a:r>
              <a:rPr lang="en-GB" b="1" i="0" u="none" strike="noStrike" dirty="0">
                <a:solidFill>
                  <a:srgbClr val="00B0F0"/>
                </a:solidFill>
                <a:effectLst/>
              </a:rPr>
              <a:t> during pregnancy. All of these functions make cortisol a crucial hormone to protect overall health and well-being. This is why we need it! </a:t>
            </a:r>
          </a:p>
        </p:txBody>
      </p:sp>
    </p:spTree>
    <p:extLst>
      <p:ext uri="{BB962C8B-B14F-4D97-AF65-F5344CB8AC3E}">
        <p14:creationId xmlns:p14="http://schemas.microsoft.com/office/powerpoint/2010/main" val="1897432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C3260-C5C3-A762-6A16-12AB2574BAFE}"/>
              </a:ext>
            </a:extLst>
          </p:cNvPr>
          <p:cNvSpPr>
            <a:spLocks noGrp="1"/>
          </p:cNvSpPr>
          <p:nvPr>
            <p:ph type="title"/>
          </p:nvPr>
        </p:nvSpPr>
        <p:spPr/>
        <p:txBody>
          <a:bodyPr/>
          <a:lstStyle/>
          <a:p>
            <a:pPr algn="ctr"/>
            <a:r>
              <a:rPr lang="en-US" b="1" dirty="0">
                <a:solidFill>
                  <a:schemeClr val="accent2">
                    <a:lumMod val="75000"/>
                  </a:schemeClr>
                </a:solidFill>
              </a:rPr>
              <a:t>Top tips for managing stress: </a:t>
            </a:r>
          </a:p>
        </p:txBody>
      </p:sp>
      <p:sp>
        <p:nvSpPr>
          <p:cNvPr id="3" name="Content Placeholder 2">
            <a:extLst>
              <a:ext uri="{FF2B5EF4-FFF2-40B4-BE49-F238E27FC236}">
                <a16:creationId xmlns:a16="http://schemas.microsoft.com/office/drawing/2014/main" id="{5781BEAC-24BD-916A-D464-D95C0CC7F141}"/>
              </a:ext>
            </a:extLst>
          </p:cNvPr>
          <p:cNvSpPr>
            <a:spLocks noGrp="1"/>
          </p:cNvSpPr>
          <p:nvPr>
            <p:ph idx="1"/>
          </p:nvPr>
        </p:nvSpPr>
        <p:spPr>
          <a:xfrm>
            <a:off x="469142" y="1811978"/>
            <a:ext cx="11253716" cy="3865492"/>
          </a:xfrm>
        </p:spPr>
        <p:txBody>
          <a:bodyPr>
            <a:normAutofit fontScale="55000" lnSpcReduction="20000"/>
          </a:bodyPr>
          <a:lstStyle/>
          <a:p>
            <a:r>
              <a:rPr lang="en-GB" b="1" dirty="0">
                <a:solidFill>
                  <a:srgbClr val="002060"/>
                </a:solidFill>
              </a:rPr>
              <a:t>Eat a healthy balanced diet of protein, carbohydrates, fats along with consuming fruit &amp; veggies! </a:t>
            </a:r>
          </a:p>
          <a:p>
            <a:r>
              <a:rPr lang="en-GB" b="1" dirty="0">
                <a:solidFill>
                  <a:srgbClr val="002060"/>
                </a:solidFill>
              </a:rPr>
              <a:t>Avoid saturated fats and processed foods where you can, from time to time they are ok! </a:t>
            </a:r>
          </a:p>
          <a:p>
            <a:r>
              <a:rPr lang="en-GB" b="1" dirty="0">
                <a:solidFill>
                  <a:srgbClr val="002060"/>
                </a:solidFill>
              </a:rPr>
              <a:t>Try to exercise for 30 mins each day whether this be training in the gym or even simply going for a walk in the fresh air! </a:t>
            </a:r>
          </a:p>
          <a:p>
            <a:r>
              <a:rPr lang="en-GB" b="1" dirty="0">
                <a:solidFill>
                  <a:srgbClr val="002060"/>
                </a:solidFill>
              </a:rPr>
              <a:t>Try to do deep breathing exercises; this should be done for 5 minutes up to 3-5 times a day! </a:t>
            </a:r>
          </a:p>
          <a:p>
            <a:r>
              <a:rPr lang="en-GB" b="1" dirty="0">
                <a:solidFill>
                  <a:srgbClr val="002060"/>
                </a:solidFill>
              </a:rPr>
              <a:t>Try to reduce caffeine intake; this can set hormones off balance instead of balancing them which is </a:t>
            </a:r>
            <a:r>
              <a:rPr lang="en-GB" b="1" dirty="0" err="1">
                <a:solidFill>
                  <a:srgbClr val="002060"/>
                </a:solidFill>
              </a:rPr>
              <a:t>actualy</a:t>
            </a:r>
            <a:r>
              <a:rPr lang="en-GB" b="1" dirty="0">
                <a:solidFill>
                  <a:srgbClr val="002060"/>
                </a:solidFill>
              </a:rPr>
              <a:t> where the problem lies! </a:t>
            </a:r>
          </a:p>
          <a:p>
            <a:r>
              <a:rPr lang="en-GB" b="1" dirty="0">
                <a:solidFill>
                  <a:srgbClr val="002060"/>
                </a:solidFill>
              </a:rPr>
              <a:t>Get sleep; 7-8 hours a night allows your body to recover best! </a:t>
            </a:r>
          </a:p>
          <a:p>
            <a:r>
              <a:rPr lang="en-GB" b="1" dirty="0">
                <a:solidFill>
                  <a:srgbClr val="002060"/>
                </a:solidFill>
              </a:rPr>
              <a:t>Write in a journal; good and bad thoughts as this rids negativity and aids in positivity!</a:t>
            </a:r>
          </a:p>
          <a:p>
            <a:r>
              <a:rPr lang="en-GB" b="1" dirty="0">
                <a:solidFill>
                  <a:srgbClr val="002060"/>
                </a:solidFill>
              </a:rPr>
              <a:t> Indulge in hobbies such as reading, listening to music etc! </a:t>
            </a:r>
          </a:p>
          <a:p>
            <a:r>
              <a:rPr lang="en-GB" b="1" dirty="0">
                <a:solidFill>
                  <a:srgbClr val="002060"/>
                </a:solidFill>
              </a:rPr>
              <a:t>Don't lead with fear; this can cause us to feel more anxious therefore rising cortisol levels- refer to the deep breathing!</a:t>
            </a:r>
          </a:p>
          <a:p>
            <a:r>
              <a:rPr lang="en-GB" b="1" dirty="0">
                <a:solidFill>
                  <a:srgbClr val="002060"/>
                </a:solidFill>
              </a:rPr>
              <a:t>Get plenty of rest; it’s very easy to get caught up in the fast pace go , go go mentality but all this does is lead to more higher stress that you choose to impose onto yourself. Taking care of yourself by even having a day to yourself or setting 10-15 mins a day of you time can really help to manage your stress!</a:t>
            </a:r>
          </a:p>
          <a:p>
            <a:r>
              <a:rPr lang="en-US" b="1" dirty="0">
                <a:solidFill>
                  <a:srgbClr val="002060"/>
                </a:solidFill>
              </a:rPr>
              <a:t>Try not to turn to foods for comfort, it may relieve stress in the short-term but long-term you are damaging your relationship to the food’s you eat &amp; also it doesn’t alleviate stress! If you find it does have a think the next time you go towards doing it. Chances are it’s only going to relieve your stress for a few minutes' maximum; try to turn to the above tips instead!</a:t>
            </a:r>
          </a:p>
        </p:txBody>
      </p:sp>
    </p:spTree>
    <p:extLst>
      <p:ext uri="{BB962C8B-B14F-4D97-AF65-F5344CB8AC3E}">
        <p14:creationId xmlns:p14="http://schemas.microsoft.com/office/powerpoint/2010/main" val="367594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3BC4B-FC5E-7364-6D5D-6046173D41A7}"/>
              </a:ext>
            </a:extLst>
          </p:cNvPr>
          <p:cNvSpPr>
            <a:spLocks noGrp="1"/>
          </p:cNvSpPr>
          <p:nvPr>
            <p:ph type="title"/>
          </p:nvPr>
        </p:nvSpPr>
        <p:spPr/>
        <p:txBody>
          <a:bodyPr/>
          <a:lstStyle/>
          <a:p>
            <a:pPr algn="ctr"/>
            <a:r>
              <a:rPr lang="en-US" b="1" dirty="0">
                <a:solidFill>
                  <a:srgbClr val="00B0F0"/>
                </a:solidFill>
              </a:rPr>
              <a:t>Water/Fluid Retention</a:t>
            </a:r>
          </a:p>
        </p:txBody>
      </p:sp>
      <p:sp>
        <p:nvSpPr>
          <p:cNvPr id="3" name="Content Placeholder 2">
            <a:extLst>
              <a:ext uri="{FF2B5EF4-FFF2-40B4-BE49-F238E27FC236}">
                <a16:creationId xmlns:a16="http://schemas.microsoft.com/office/drawing/2014/main" id="{05F8E94F-6E63-DFF6-28FE-0D014202520D}"/>
              </a:ext>
            </a:extLst>
          </p:cNvPr>
          <p:cNvSpPr>
            <a:spLocks noGrp="1"/>
          </p:cNvSpPr>
          <p:nvPr>
            <p:ph idx="1"/>
          </p:nvPr>
        </p:nvSpPr>
        <p:spPr/>
        <p:txBody>
          <a:bodyPr>
            <a:normAutofit fontScale="92500" lnSpcReduction="10000"/>
          </a:bodyPr>
          <a:lstStyle/>
          <a:p>
            <a:r>
              <a:rPr lang="en-US" b="1" dirty="0">
                <a:solidFill>
                  <a:schemeClr val="accent6">
                    <a:lumMod val="75000"/>
                  </a:schemeClr>
                </a:solidFill>
              </a:rPr>
              <a:t>Something we discussed in last weeks webinar! See how it ties into the scale weight below: </a:t>
            </a:r>
          </a:p>
          <a:p>
            <a:pPr marL="0" indent="0">
              <a:buNone/>
            </a:pPr>
            <a:r>
              <a:rPr lang="en-GB" b="1" dirty="0">
                <a:solidFill>
                  <a:schemeClr val="accent6">
                    <a:lumMod val="75000"/>
                  </a:schemeClr>
                </a:solidFill>
              </a:rPr>
              <a:t>Dehydration is one of the biggest factors that can hinder weight loss.</a:t>
            </a:r>
          </a:p>
          <a:p>
            <a:pPr marL="0" indent="0">
              <a:buNone/>
            </a:pPr>
            <a:r>
              <a:rPr lang="en-GB" b="1" dirty="0">
                <a:solidFill>
                  <a:schemeClr val="accent6">
                    <a:lumMod val="75000"/>
                  </a:schemeClr>
                </a:solidFill>
              </a:rPr>
              <a:t> Think of it like this when you go to the Sahara desert your body automatically goes into survival mode. This means the body will retain/preserve as much water as possible to ensure survival. </a:t>
            </a:r>
          </a:p>
          <a:p>
            <a:pPr marL="0" indent="0">
              <a:buNone/>
            </a:pPr>
            <a:r>
              <a:rPr lang="en-GB" b="1" dirty="0">
                <a:solidFill>
                  <a:schemeClr val="accent6">
                    <a:lumMod val="75000"/>
                  </a:schemeClr>
                </a:solidFill>
              </a:rPr>
              <a:t>When we do not drink water to help our body, we are convincing our body that it is in the Sahara desert. The body will then automatically preserve water which means you end up with water retention. This can make you feel bloated, inflamed and sometimes very uncomfortable. Something to note is this can affect weight readings when jumping on the scale.</a:t>
            </a:r>
          </a:p>
          <a:p>
            <a:endParaRPr lang="en-US" dirty="0"/>
          </a:p>
        </p:txBody>
      </p:sp>
    </p:spTree>
    <p:extLst>
      <p:ext uri="{BB962C8B-B14F-4D97-AF65-F5344CB8AC3E}">
        <p14:creationId xmlns:p14="http://schemas.microsoft.com/office/powerpoint/2010/main" val="3076788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99CE5-AD09-7909-E9E9-4F132AAD967E}"/>
              </a:ext>
            </a:extLst>
          </p:cNvPr>
          <p:cNvSpPr>
            <a:spLocks noGrp="1"/>
          </p:cNvSpPr>
          <p:nvPr>
            <p:ph type="title"/>
          </p:nvPr>
        </p:nvSpPr>
        <p:spPr/>
        <p:txBody>
          <a:bodyPr/>
          <a:lstStyle/>
          <a:p>
            <a:pPr algn="ctr"/>
            <a:r>
              <a:rPr lang="en-US" b="1" dirty="0">
                <a:solidFill>
                  <a:srgbClr val="FF0000"/>
                </a:solidFill>
              </a:rPr>
              <a:t>Menstrual Cycle &amp; how it plays a role!</a:t>
            </a:r>
          </a:p>
        </p:txBody>
      </p:sp>
      <p:sp>
        <p:nvSpPr>
          <p:cNvPr id="3" name="Content Placeholder 2">
            <a:extLst>
              <a:ext uri="{FF2B5EF4-FFF2-40B4-BE49-F238E27FC236}">
                <a16:creationId xmlns:a16="http://schemas.microsoft.com/office/drawing/2014/main" id="{9BC5D147-BBF1-B69C-6E2A-DFB097817167}"/>
              </a:ext>
            </a:extLst>
          </p:cNvPr>
          <p:cNvSpPr>
            <a:spLocks noGrp="1"/>
          </p:cNvSpPr>
          <p:nvPr>
            <p:ph idx="1"/>
          </p:nvPr>
        </p:nvSpPr>
        <p:spPr>
          <a:xfrm>
            <a:off x="838200" y="1690688"/>
            <a:ext cx="10515600" cy="4351338"/>
          </a:xfrm>
        </p:spPr>
        <p:txBody>
          <a:bodyPr>
            <a:normAutofit fontScale="92500" lnSpcReduction="20000"/>
          </a:bodyPr>
          <a:lstStyle/>
          <a:p>
            <a:r>
              <a:rPr lang="en-GB" b="1" dirty="0">
                <a:solidFill>
                  <a:srgbClr val="00B050"/>
                </a:solidFill>
              </a:rPr>
              <a:t>Broadening on from water retention and bloating the menstrual cycle is a great continuation from this. </a:t>
            </a:r>
          </a:p>
          <a:p>
            <a:r>
              <a:rPr lang="en-GB" b="1" dirty="0">
                <a:solidFill>
                  <a:srgbClr val="00B050"/>
                </a:solidFill>
              </a:rPr>
              <a:t>Getting your period is a really terrible time for all women. </a:t>
            </a:r>
          </a:p>
          <a:p>
            <a:r>
              <a:rPr lang="en-GB" dirty="0">
                <a:solidFill>
                  <a:srgbClr val="00B0F0"/>
                </a:solidFill>
              </a:rPr>
              <a:t>We get bloating, cramps, headaches etc. However, the week before and during is one of those times where you should not be stepping on that scale!</a:t>
            </a:r>
          </a:p>
          <a:p>
            <a:r>
              <a:rPr lang="en-GB" dirty="0">
                <a:solidFill>
                  <a:srgbClr val="FF0000"/>
                </a:solidFill>
              </a:rPr>
              <a:t> Your period can simply make you weigh a little heavier due to the inflammation and bloating. Sometimes by up to a difference of 7kg than the week before!!!</a:t>
            </a:r>
          </a:p>
          <a:p>
            <a:r>
              <a:rPr lang="en-GB" dirty="0">
                <a:solidFill>
                  <a:srgbClr val="00B0F0"/>
                </a:solidFill>
              </a:rPr>
              <a:t>Try to not fixate or worry about your weight during this time of the month. Once your off give it 4-5 days before you jump on. </a:t>
            </a:r>
          </a:p>
          <a:p>
            <a:r>
              <a:rPr lang="en-GB" dirty="0">
                <a:solidFill>
                  <a:srgbClr val="FF0000"/>
                </a:solidFill>
              </a:rPr>
              <a:t>You have to really tale these things into consideration with the scales and try to not let it rule your life.</a:t>
            </a:r>
          </a:p>
          <a:p>
            <a:endParaRPr lang="en-US" dirty="0"/>
          </a:p>
        </p:txBody>
      </p:sp>
    </p:spTree>
    <p:extLst>
      <p:ext uri="{BB962C8B-B14F-4D97-AF65-F5344CB8AC3E}">
        <p14:creationId xmlns:p14="http://schemas.microsoft.com/office/powerpoint/2010/main" val="2928480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E9B14-987E-B03D-CFFF-4AF85CA8311B}"/>
              </a:ext>
            </a:extLst>
          </p:cNvPr>
          <p:cNvSpPr>
            <a:spLocks noGrp="1"/>
          </p:cNvSpPr>
          <p:nvPr>
            <p:ph type="title"/>
          </p:nvPr>
        </p:nvSpPr>
        <p:spPr/>
        <p:txBody>
          <a:bodyPr/>
          <a:lstStyle/>
          <a:p>
            <a:pPr algn="ctr"/>
            <a:r>
              <a:rPr lang="en-US" b="1" dirty="0">
                <a:solidFill>
                  <a:srgbClr val="00B050"/>
                </a:solidFill>
              </a:rPr>
              <a:t>Sleep </a:t>
            </a:r>
          </a:p>
        </p:txBody>
      </p:sp>
      <p:sp>
        <p:nvSpPr>
          <p:cNvPr id="3" name="Content Placeholder 2">
            <a:extLst>
              <a:ext uri="{FF2B5EF4-FFF2-40B4-BE49-F238E27FC236}">
                <a16:creationId xmlns:a16="http://schemas.microsoft.com/office/drawing/2014/main" id="{85289689-038C-6ED7-AF8D-7F3F45D42E76}"/>
              </a:ext>
            </a:extLst>
          </p:cNvPr>
          <p:cNvSpPr>
            <a:spLocks noGrp="1"/>
          </p:cNvSpPr>
          <p:nvPr>
            <p:ph idx="1"/>
          </p:nvPr>
        </p:nvSpPr>
        <p:spPr>
          <a:xfrm>
            <a:off x="838200" y="1825625"/>
            <a:ext cx="10515600" cy="3524297"/>
          </a:xfrm>
        </p:spPr>
        <p:txBody>
          <a:bodyPr>
            <a:normAutofit lnSpcReduction="10000"/>
          </a:bodyPr>
          <a:lstStyle/>
          <a:p>
            <a:r>
              <a:rPr lang="en-US" b="1" dirty="0">
                <a:solidFill>
                  <a:schemeClr val="accent5">
                    <a:lumMod val="75000"/>
                  </a:schemeClr>
                </a:solidFill>
              </a:rPr>
              <a:t>Sleep can also play a role, when you don’t sleep well or get your rest the body will not respond well to weight loss at all. </a:t>
            </a:r>
          </a:p>
          <a:p>
            <a:r>
              <a:rPr lang="en-US" b="1" dirty="0">
                <a:solidFill>
                  <a:schemeClr val="accent5">
                    <a:lumMod val="75000"/>
                  </a:schemeClr>
                </a:solidFill>
              </a:rPr>
              <a:t>We are going to discuss more about sleep in next week’s webinar. </a:t>
            </a:r>
          </a:p>
          <a:p>
            <a:r>
              <a:rPr lang="en-GB" b="1" dirty="0">
                <a:solidFill>
                  <a:schemeClr val="accent5">
                    <a:lumMod val="75000"/>
                  </a:schemeClr>
                </a:solidFill>
              </a:rPr>
              <a:t>The recommended amount of sleep is between 7-8 hours per night. Sleep helps your body to recover, maintain a healthy weight and aids cognitive function.</a:t>
            </a:r>
            <a:endParaRPr lang="en-US" b="1" dirty="0">
              <a:solidFill>
                <a:schemeClr val="accent5">
                  <a:lumMod val="75000"/>
                </a:schemeClr>
              </a:solidFill>
            </a:endParaRPr>
          </a:p>
          <a:p>
            <a:pPr marL="0" indent="0">
              <a:buNone/>
            </a:pPr>
            <a:r>
              <a:rPr lang="en-US" b="1" dirty="0">
                <a:solidFill>
                  <a:schemeClr val="accent5">
                    <a:lumMod val="75000"/>
                  </a:schemeClr>
                </a:solidFill>
              </a:rPr>
              <a:t>We are going to go over why sleep is so important in next week’s webinar so make sure you come join me next week too! </a:t>
            </a:r>
          </a:p>
        </p:txBody>
      </p:sp>
    </p:spTree>
    <p:extLst>
      <p:ext uri="{BB962C8B-B14F-4D97-AF65-F5344CB8AC3E}">
        <p14:creationId xmlns:p14="http://schemas.microsoft.com/office/powerpoint/2010/main" val="2666775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7269E-74F4-5D5E-C36D-C3825B301DCB}"/>
              </a:ext>
            </a:extLst>
          </p:cNvPr>
          <p:cNvSpPr>
            <a:spLocks noGrp="1"/>
          </p:cNvSpPr>
          <p:nvPr>
            <p:ph type="title"/>
          </p:nvPr>
        </p:nvSpPr>
        <p:spPr/>
        <p:txBody>
          <a:bodyPr/>
          <a:lstStyle/>
          <a:p>
            <a:r>
              <a:rPr lang="en-US" b="1" dirty="0">
                <a:solidFill>
                  <a:schemeClr val="accent6">
                    <a:lumMod val="75000"/>
                  </a:schemeClr>
                </a:solidFill>
              </a:rPr>
              <a:t>A weight loss journey is not linear….</a:t>
            </a:r>
          </a:p>
        </p:txBody>
      </p:sp>
      <p:sp>
        <p:nvSpPr>
          <p:cNvPr id="3" name="Content Placeholder 2">
            <a:extLst>
              <a:ext uri="{FF2B5EF4-FFF2-40B4-BE49-F238E27FC236}">
                <a16:creationId xmlns:a16="http://schemas.microsoft.com/office/drawing/2014/main" id="{C2327317-2589-9A13-3F82-F371A257AE40}"/>
              </a:ext>
            </a:extLst>
          </p:cNvPr>
          <p:cNvSpPr>
            <a:spLocks noGrp="1"/>
          </p:cNvSpPr>
          <p:nvPr>
            <p:ph idx="1"/>
          </p:nvPr>
        </p:nvSpPr>
        <p:spPr>
          <a:xfrm>
            <a:off x="838200" y="1690688"/>
            <a:ext cx="10515600" cy="4351338"/>
          </a:xfrm>
        </p:spPr>
        <p:txBody>
          <a:bodyPr>
            <a:normAutofit lnSpcReduction="10000"/>
          </a:bodyPr>
          <a:lstStyle/>
          <a:p>
            <a:r>
              <a:rPr lang="en-US" b="1" dirty="0">
                <a:solidFill>
                  <a:schemeClr val="accent5">
                    <a:lumMod val="75000"/>
                  </a:schemeClr>
                </a:solidFill>
              </a:rPr>
              <a:t>What does this mean?</a:t>
            </a:r>
          </a:p>
          <a:p>
            <a:pPr marL="0" indent="0">
              <a:buNone/>
            </a:pPr>
            <a:r>
              <a:rPr lang="en-US" b="1" dirty="0">
                <a:solidFill>
                  <a:schemeClr val="accent5">
                    <a:lumMod val="75000"/>
                  </a:schemeClr>
                </a:solidFill>
              </a:rPr>
              <a:t>It means that weight loss is not just one straight line! </a:t>
            </a:r>
          </a:p>
          <a:p>
            <a:pPr marL="0" indent="0">
              <a:buNone/>
            </a:pPr>
            <a:r>
              <a:rPr lang="en-US" b="1" dirty="0">
                <a:solidFill>
                  <a:srgbClr val="00B050"/>
                </a:solidFill>
              </a:rPr>
              <a:t>Some week’s you may lose weight and some you might not. This is because of all the fluctuations we have just gone over. </a:t>
            </a:r>
          </a:p>
          <a:p>
            <a:pPr marL="0" indent="0">
              <a:buNone/>
            </a:pPr>
            <a:r>
              <a:rPr lang="en-US" dirty="0">
                <a:solidFill>
                  <a:srgbClr val="FF0000"/>
                </a:solidFill>
              </a:rPr>
              <a:t>You can’t always go on the scale and expect to see the number you want. I refer to it as the sad step. </a:t>
            </a:r>
            <a:r>
              <a:rPr lang="en-US" b="1" dirty="0">
                <a:solidFill>
                  <a:schemeClr val="accent5">
                    <a:lumMod val="75000"/>
                  </a:schemeClr>
                </a:solidFill>
              </a:rPr>
              <a:t>If stepping on makes you feel excited and you can take the numbers with a pinch of salt &amp; it doesn’t make you unhappy then keep going. </a:t>
            </a:r>
            <a:r>
              <a:rPr lang="en-US" b="1" dirty="0">
                <a:solidFill>
                  <a:srgbClr val="00B050"/>
                </a:solidFill>
              </a:rPr>
              <a:t>However, if it is making you sad, upset and bringing up feelings of worthlessness then it’s best to stay away completely and focus on how much better you are feeling by taking care of your health &amp; wellness. </a:t>
            </a:r>
          </a:p>
        </p:txBody>
      </p:sp>
    </p:spTree>
    <p:extLst>
      <p:ext uri="{BB962C8B-B14F-4D97-AF65-F5344CB8AC3E}">
        <p14:creationId xmlns:p14="http://schemas.microsoft.com/office/powerpoint/2010/main" val="3240838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4237</TotalTime>
  <Words>2013</Words>
  <Application>Microsoft Macintosh PowerPoint</Application>
  <PresentationFormat>Widescreen</PresentationFormat>
  <Paragraphs>87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Scale Weight Webinar</vt:lpstr>
      <vt:lpstr>Now, for most of us and especially women when we embark on a fitness journey we tend to fixate on the losing weight part!  </vt:lpstr>
      <vt:lpstr>Meals out, Alcohol &amp; impact on scale weight…</vt:lpstr>
      <vt:lpstr>Stress and the impact it has on weight….</vt:lpstr>
      <vt:lpstr>Top tips for managing stress: </vt:lpstr>
      <vt:lpstr>Water/Fluid Retention</vt:lpstr>
      <vt:lpstr>Menstrual Cycle &amp; how it plays a role!</vt:lpstr>
      <vt:lpstr>Sleep </vt:lpstr>
      <vt:lpstr>A weight loss journey is not linear….</vt:lpstr>
      <vt:lpstr>It is extremely important to understand all these fluctuations we have gone over…..</vt:lpstr>
      <vt:lpstr>Improving your relationship with the scales..</vt:lpstr>
      <vt:lpstr>Two different body compositions and the same weight in both pictures!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Scale Weight Webinar</dc:title>
  <dc:creator>Zoe Roberts</dc:creator>
  <cp:lastModifiedBy>Zoe Roberts</cp:lastModifiedBy>
  <cp:revision>7</cp:revision>
  <dcterms:created xsi:type="dcterms:W3CDTF">2022-07-31T22:23:43Z</dcterms:created>
  <dcterms:modified xsi:type="dcterms:W3CDTF">2022-08-07T12:12:35Z</dcterms:modified>
</cp:coreProperties>
</file>